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Poppins Bold" charset="1" panose="00000800000000000000"/>
      <p:regular r:id="rId24"/>
    </p:embeddedFont>
    <p:embeddedFont>
      <p:font typeface="Poppins" charset="1" panose="000005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Freeform 2" id="2"/>
          <p:cNvSpPr/>
          <p:nvPr/>
        </p:nvSpPr>
        <p:spPr>
          <a:xfrm flipH="false" flipV="false" rot="0">
            <a:off x="16798719" y="-287305"/>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226205" y="-166620"/>
            <a:ext cx="3086100" cy="10620241"/>
            <a:chOff x="0" y="0"/>
            <a:chExt cx="812800" cy="2797100"/>
          </a:xfrm>
        </p:grpSpPr>
        <p:sp>
          <p:nvSpPr>
            <p:cNvPr name="Freeform 4" id="4"/>
            <p:cNvSpPr/>
            <p:nvPr/>
          </p:nvSpPr>
          <p:spPr>
            <a:xfrm flipH="false" flipV="false" rot="0">
              <a:off x="0" y="0"/>
              <a:ext cx="812800" cy="2797101"/>
            </a:xfrm>
            <a:custGeom>
              <a:avLst/>
              <a:gdLst/>
              <a:ahLst/>
              <a:cxnLst/>
              <a:rect r="r" b="b" t="t" l="l"/>
              <a:pathLst>
                <a:path h="2797101" w="812800">
                  <a:moveTo>
                    <a:pt x="0" y="0"/>
                  </a:moveTo>
                  <a:lnTo>
                    <a:pt x="812800" y="0"/>
                  </a:lnTo>
                  <a:lnTo>
                    <a:pt x="812800" y="2797101"/>
                  </a:lnTo>
                  <a:lnTo>
                    <a:pt x="0" y="2797101"/>
                  </a:lnTo>
                  <a:close/>
                </a:path>
              </a:pathLst>
            </a:custGeom>
            <a:solidFill>
              <a:srgbClr val="FC0328"/>
            </a:solidFill>
          </p:spPr>
        </p:sp>
        <p:sp>
          <p:nvSpPr>
            <p:cNvPr name="TextBox 5" id="5"/>
            <p:cNvSpPr txBox="true"/>
            <p:nvPr/>
          </p:nvSpPr>
          <p:spPr>
            <a:xfrm>
              <a:off x="0" y="9525"/>
              <a:ext cx="812800" cy="2787575"/>
            </a:xfrm>
            <a:prstGeom prst="rect">
              <a:avLst/>
            </a:prstGeom>
          </p:spPr>
          <p:txBody>
            <a:bodyPr anchor="ctr" rtlCol="false" tIns="50800" lIns="50800" bIns="50800" rIns="50800"/>
            <a:lstStyle/>
            <a:p>
              <a:pPr algn="ctr">
                <a:lnSpc>
                  <a:spcPts val="2624"/>
                </a:lnSpc>
              </a:pPr>
            </a:p>
          </p:txBody>
        </p:sp>
      </p:grpSp>
      <p:sp>
        <p:nvSpPr>
          <p:cNvPr name="TextBox 6" id="6"/>
          <p:cNvSpPr txBox="true"/>
          <p:nvPr/>
        </p:nvSpPr>
        <p:spPr>
          <a:xfrm rot="0">
            <a:off x="2122822" y="3203931"/>
            <a:ext cx="11235853" cy="5543688"/>
          </a:xfrm>
          <a:prstGeom prst="rect">
            <a:avLst/>
          </a:prstGeom>
        </p:spPr>
        <p:txBody>
          <a:bodyPr anchor="t" rtlCol="false" tIns="0" lIns="0" bIns="0" rIns="0">
            <a:spAutoFit/>
          </a:bodyPr>
          <a:lstStyle/>
          <a:p>
            <a:pPr algn="l">
              <a:lnSpc>
                <a:spcPts val="8631"/>
              </a:lnSpc>
            </a:pPr>
            <a:r>
              <a:rPr lang="en-US" sz="8299" b="true">
                <a:solidFill>
                  <a:srgbClr val="FC0328"/>
                </a:solidFill>
                <a:latin typeface="Poppins Bold"/>
                <a:ea typeface="Poppins Bold"/>
                <a:cs typeface="Poppins Bold"/>
                <a:sym typeface="Poppins Bold"/>
              </a:rPr>
              <a:t>PUBLIC SENTIMENT ANALYSIS ON SPEED’S ARRIVAL IN INDONESIA</a:t>
            </a:r>
          </a:p>
          <a:p>
            <a:pPr algn="l">
              <a:lnSpc>
                <a:spcPts val="8631"/>
              </a:lnSpc>
            </a:pPr>
          </a:p>
        </p:txBody>
      </p:sp>
      <p:sp>
        <p:nvSpPr>
          <p:cNvPr name="Freeform 7" id="7"/>
          <p:cNvSpPr/>
          <p:nvPr/>
        </p:nvSpPr>
        <p:spPr>
          <a:xfrm flipH="false" flipV="false" rot="0">
            <a:off x="12952830" y="2226934"/>
            <a:ext cx="4587168" cy="5518624"/>
          </a:xfrm>
          <a:custGeom>
            <a:avLst/>
            <a:gdLst/>
            <a:ahLst/>
            <a:cxnLst/>
            <a:rect r="r" b="b" t="t" l="l"/>
            <a:pathLst>
              <a:path h="5518624" w="4587168">
                <a:moveTo>
                  <a:pt x="0" y="0"/>
                </a:moveTo>
                <a:lnTo>
                  <a:pt x="4587168" y="0"/>
                </a:lnTo>
                <a:lnTo>
                  <a:pt x="4587168" y="5518624"/>
                </a:lnTo>
                <a:lnTo>
                  <a:pt x="0" y="5518624"/>
                </a:lnTo>
                <a:lnTo>
                  <a:pt x="0" y="0"/>
                </a:lnTo>
                <a:close/>
              </a:path>
            </a:pathLst>
          </a:custGeom>
          <a:blipFill>
            <a:blip r:embed="rId4"/>
            <a:stretch>
              <a:fillRect l="-69458" t="0" r="-71152" b="0"/>
            </a:stretch>
          </a:blipFill>
        </p:spPr>
      </p:sp>
      <p:sp>
        <p:nvSpPr>
          <p:cNvPr name="Freeform 8" id="8"/>
          <p:cNvSpPr/>
          <p:nvPr/>
        </p:nvSpPr>
        <p:spPr>
          <a:xfrm flipH="false" flipV="false" rot="0">
            <a:off x="1557762" y="1739332"/>
            <a:ext cx="565060" cy="675170"/>
          </a:xfrm>
          <a:custGeom>
            <a:avLst/>
            <a:gdLst/>
            <a:ahLst/>
            <a:cxnLst/>
            <a:rect r="r" b="b" t="t" l="l"/>
            <a:pathLst>
              <a:path h="675170" w="565060">
                <a:moveTo>
                  <a:pt x="0" y="0"/>
                </a:moveTo>
                <a:lnTo>
                  <a:pt x="565060" y="0"/>
                </a:lnTo>
                <a:lnTo>
                  <a:pt x="565060" y="675170"/>
                </a:lnTo>
                <a:lnTo>
                  <a:pt x="0" y="675170"/>
                </a:lnTo>
                <a:lnTo>
                  <a:pt x="0" y="0"/>
                </a:lnTo>
                <a:close/>
              </a:path>
            </a:pathLst>
          </a:custGeom>
          <a:blipFill>
            <a:blip r:embed="rId5"/>
            <a:stretch>
              <a:fillRect l="0" t="0" r="0" b="0"/>
            </a:stretch>
          </a:blipFill>
        </p:spPr>
      </p:sp>
      <p:sp>
        <p:nvSpPr>
          <p:cNvPr name="TextBox 9" id="9"/>
          <p:cNvSpPr txBox="true"/>
          <p:nvPr/>
        </p:nvSpPr>
        <p:spPr>
          <a:xfrm rot="0">
            <a:off x="2276589" y="2048890"/>
            <a:ext cx="3800731" cy="365612"/>
          </a:xfrm>
          <a:prstGeom prst="rect">
            <a:avLst/>
          </a:prstGeom>
        </p:spPr>
        <p:txBody>
          <a:bodyPr anchor="t" rtlCol="false" tIns="0" lIns="0" bIns="0" rIns="0">
            <a:spAutoFit/>
          </a:bodyPr>
          <a:lstStyle/>
          <a:p>
            <a:pPr algn="l">
              <a:lnSpc>
                <a:spcPts val="2624"/>
              </a:lnSpc>
            </a:pPr>
            <a:r>
              <a:rPr lang="en-US" sz="2523" b="true">
                <a:solidFill>
                  <a:srgbClr val="FC0328"/>
                </a:solidFill>
                <a:latin typeface="Poppins Bold"/>
                <a:ea typeface="Poppins Bold"/>
                <a:cs typeface="Poppins Bold"/>
                <a:sym typeface="Poppins Bold"/>
              </a:rPr>
              <a:t>Analisis Jejaring Sosial</a:t>
            </a:r>
          </a:p>
        </p:txBody>
      </p:sp>
      <p:sp>
        <p:nvSpPr>
          <p:cNvPr name="TextBox 10" id="10"/>
          <p:cNvSpPr txBox="true"/>
          <p:nvPr/>
        </p:nvSpPr>
        <p:spPr>
          <a:xfrm rot="0">
            <a:off x="2122822" y="8757144"/>
            <a:ext cx="5756156" cy="707985"/>
          </a:xfrm>
          <a:prstGeom prst="rect">
            <a:avLst/>
          </a:prstGeom>
        </p:spPr>
        <p:txBody>
          <a:bodyPr anchor="t" rtlCol="false" tIns="0" lIns="0" bIns="0" rIns="0">
            <a:spAutoFit/>
          </a:bodyPr>
          <a:lstStyle/>
          <a:p>
            <a:pPr algn="l">
              <a:lnSpc>
                <a:spcPts val="2624"/>
              </a:lnSpc>
            </a:pPr>
            <a:r>
              <a:rPr lang="en-US" sz="2523">
                <a:solidFill>
                  <a:srgbClr val="000000"/>
                </a:solidFill>
                <a:latin typeface="Poppins"/>
                <a:ea typeface="Poppins"/>
                <a:cs typeface="Poppins"/>
                <a:sym typeface="Poppins"/>
              </a:rPr>
              <a:t>Imran Abu Libda               (D121211105)</a:t>
            </a:r>
          </a:p>
          <a:p>
            <a:pPr algn="l">
              <a:lnSpc>
                <a:spcPts val="2624"/>
              </a:lnSpc>
            </a:pPr>
            <a:r>
              <a:rPr lang="en-US" sz="2523">
                <a:solidFill>
                  <a:srgbClr val="000000"/>
                </a:solidFill>
                <a:latin typeface="Poppins"/>
                <a:ea typeface="Poppins"/>
                <a:cs typeface="Poppins"/>
                <a:sym typeface="Poppins"/>
              </a:rPr>
              <a:t>Fahriza Gymnastiar L      (D121211042)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Freeform 2" id="2"/>
          <p:cNvSpPr/>
          <p:nvPr/>
        </p:nvSpPr>
        <p:spPr>
          <a:xfrm flipH="false" flipV="false" rot="0">
            <a:off x="-690155" y="-440201"/>
            <a:ext cx="2978563" cy="1634486"/>
          </a:xfrm>
          <a:custGeom>
            <a:avLst/>
            <a:gdLst/>
            <a:ahLst/>
            <a:cxnLst/>
            <a:rect r="r" b="b" t="t" l="l"/>
            <a:pathLst>
              <a:path h="1634486" w="2978563">
                <a:moveTo>
                  <a:pt x="0" y="0"/>
                </a:moveTo>
                <a:lnTo>
                  <a:pt x="2978562" y="0"/>
                </a:lnTo>
                <a:lnTo>
                  <a:pt x="2978562"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97500" y="9627318"/>
            <a:ext cx="22894267" cy="10620241"/>
            <a:chOff x="0" y="0"/>
            <a:chExt cx="6029766" cy="2797100"/>
          </a:xfrm>
        </p:grpSpPr>
        <p:sp>
          <p:nvSpPr>
            <p:cNvPr name="Freeform 4" id="4"/>
            <p:cNvSpPr/>
            <p:nvPr/>
          </p:nvSpPr>
          <p:spPr>
            <a:xfrm flipH="false" flipV="false" rot="0">
              <a:off x="0" y="0"/>
              <a:ext cx="6029766" cy="2797101"/>
            </a:xfrm>
            <a:custGeom>
              <a:avLst/>
              <a:gdLst/>
              <a:ahLst/>
              <a:cxnLst/>
              <a:rect r="r" b="b" t="t" l="l"/>
              <a:pathLst>
                <a:path h="2797101" w="6029766">
                  <a:moveTo>
                    <a:pt x="0" y="0"/>
                  </a:moveTo>
                  <a:lnTo>
                    <a:pt x="6029766" y="0"/>
                  </a:lnTo>
                  <a:lnTo>
                    <a:pt x="6029766" y="2797101"/>
                  </a:lnTo>
                  <a:lnTo>
                    <a:pt x="0" y="2797101"/>
                  </a:lnTo>
                  <a:close/>
                </a:path>
              </a:pathLst>
            </a:custGeom>
            <a:solidFill>
              <a:srgbClr val="FC0328"/>
            </a:solidFill>
          </p:spPr>
        </p:sp>
        <p:sp>
          <p:nvSpPr>
            <p:cNvPr name="TextBox 5" id="5"/>
            <p:cNvSpPr txBox="true"/>
            <p:nvPr/>
          </p:nvSpPr>
          <p:spPr>
            <a:xfrm>
              <a:off x="0" y="9525"/>
              <a:ext cx="6029766" cy="2787575"/>
            </a:xfrm>
            <a:prstGeom prst="rect">
              <a:avLst/>
            </a:prstGeom>
          </p:spPr>
          <p:txBody>
            <a:bodyPr anchor="ctr" rtlCol="false" tIns="50800" lIns="50800" bIns="50800" rIns="50800"/>
            <a:lstStyle/>
            <a:p>
              <a:pPr algn="ctr">
                <a:lnSpc>
                  <a:spcPts val="2624"/>
                </a:lnSpc>
              </a:pPr>
            </a:p>
          </p:txBody>
        </p:sp>
      </p:grpSp>
      <p:sp>
        <p:nvSpPr>
          <p:cNvPr name="TextBox 6" id="6"/>
          <p:cNvSpPr txBox="true"/>
          <p:nvPr/>
        </p:nvSpPr>
        <p:spPr>
          <a:xfrm rot="0">
            <a:off x="5046330" y="4104259"/>
            <a:ext cx="8195340" cy="2116581"/>
          </a:xfrm>
          <a:prstGeom prst="rect">
            <a:avLst/>
          </a:prstGeom>
        </p:spPr>
        <p:txBody>
          <a:bodyPr anchor="t" rtlCol="false" tIns="0" lIns="0" bIns="0" rIns="0">
            <a:spAutoFit/>
          </a:bodyPr>
          <a:lstStyle/>
          <a:p>
            <a:pPr algn="ctr">
              <a:lnSpc>
                <a:spcPts val="7903"/>
              </a:lnSpc>
            </a:pPr>
            <a:r>
              <a:rPr lang="en-US" b="true" sz="7599">
                <a:solidFill>
                  <a:srgbClr val="FC0328"/>
                </a:solidFill>
                <a:latin typeface="Poppins Bold"/>
                <a:ea typeface="Poppins Bold"/>
                <a:cs typeface="Poppins Bold"/>
                <a:sym typeface="Poppins Bold"/>
              </a:rPr>
              <a:t>SENTIMENT ANALYSIS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400000">
            <a:off x="-3302281" y="2711178"/>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200517" y="9115259"/>
            <a:ext cx="2978563" cy="1634486"/>
          </a:xfrm>
          <a:custGeom>
            <a:avLst/>
            <a:gdLst/>
            <a:ahLst/>
            <a:cxnLst/>
            <a:rect r="r" b="b" t="t" l="l"/>
            <a:pathLst>
              <a:path h="1634486" w="2978563">
                <a:moveTo>
                  <a:pt x="0" y="0"/>
                </a:moveTo>
                <a:lnTo>
                  <a:pt x="2978563" y="0"/>
                </a:lnTo>
                <a:lnTo>
                  <a:pt x="2978563"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057070" y="2711697"/>
            <a:ext cx="10055748" cy="5777769"/>
          </a:xfrm>
          <a:custGeom>
            <a:avLst/>
            <a:gdLst/>
            <a:ahLst/>
            <a:cxnLst/>
            <a:rect r="r" b="b" t="t" l="l"/>
            <a:pathLst>
              <a:path h="5777769" w="10055748">
                <a:moveTo>
                  <a:pt x="0" y="0"/>
                </a:moveTo>
                <a:lnTo>
                  <a:pt x="10055748" y="0"/>
                </a:lnTo>
                <a:lnTo>
                  <a:pt x="10055748" y="5777769"/>
                </a:lnTo>
                <a:lnTo>
                  <a:pt x="0" y="5777769"/>
                </a:lnTo>
                <a:lnTo>
                  <a:pt x="0" y="0"/>
                </a:lnTo>
                <a:close/>
              </a:path>
            </a:pathLst>
          </a:custGeom>
          <a:blipFill>
            <a:blip r:embed="rId4"/>
            <a:stretch>
              <a:fillRect l="0" t="0" r="-12386" b="0"/>
            </a:stretch>
          </a:blipFill>
        </p:spPr>
      </p:sp>
      <p:sp>
        <p:nvSpPr>
          <p:cNvPr name="TextBox 7" id="7"/>
          <p:cNvSpPr txBox="true"/>
          <p:nvPr/>
        </p:nvSpPr>
        <p:spPr>
          <a:xfrm rot="0">
            <a:off x="1028700" y="1047750"/>
            <a:ext cx="6769628"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Model Initialization</a:t>
            </a:r>
          </a:p>
        </p:txBody>
      </p:sp>
      <p:sp>
        <p:nvSpPr>
          <p:cNvPr name="TextBox 8" id="8"/>
          <p:cNvSpPr txBox="true"/>
          <p:nvPr/>
        </p:nvSpPr>
        <p:spPr>
          <a:xfrm rot="0">
            <a:off x="1028700" y="3288686"/>
            <a:ext cx="5224044" cy="36715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For sentiment analysis, a pre-trained model from the Transformers library was initialized. This model is capable of handling multiple languages, making it suitable for analyzing sentiment in both English and Indonesian tweets. The model used was "</a:t>
            </a:r>
            <a:r>
              <a:rPr lang="en-US" sz="1903" spc="114">
                <a:solidFill>
                  <a:srgbClr val="FC0328"/>
                </a:solidFill>
                <a:latin typeface="Poppins"/>
                <a:ea typeface="Poppins"/>
                <a:cs typeface="Poppins"/>
                <a:sym typeface="Poppins"/>
              </a:rPr>
              <a:t>lxyuan/distilbert-base-multilingual-cased-sentiments-student</a:t>
            </a:r>
            <a:r>
              <a:rPr lang="en-US" sz="1903" spc="114">
                <a:solidFill>
                  <a:srgbClr val="000000"/>
                </a:solidFill>
                <a:latin typeface="Poppins"/>
                <a:ea typeface="Poppins"/>
                <a:cs typeface="Poppins"/>
                <a:sym typeface="Poppins"/>
              </a:rPr>
              <a:t>", allowing for a comprehensive understanding of the sentiments expressed in the posts.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0">
            <a:off x="-13515292" y="9579693"/>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200517" y="-434380"/>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630213" y="4004496"/>
            <a:ext cx="11301259" cy="4492250"/>
          </a:xfrm>
          <a:custGeom>
            <a:avLst/>
            <a:gdLst/>
            <a:ahLst/>
            <a:cxnLst/>
            <a:rect r="r" b="b" t="t" l="l"/>
            <a:pathLst>
              <a:path h="4492250" w="11301259">
                <a:moveTo>
                  <a:pt x="0" y="0"/>
                </a:moveTo>
                <a:lnTo>
                  <a:pt x="11301259" y="0"/>
                </a:lnTo>
                <a:lnTo>
                  <a:pt x="11301259" y="4492250"/>
                </a:lnTo>
                <a:lnTo>
                  <a:pt x="0" y="4492250"/>
                </a:lnTo>
                <a:lnTo>
                  <a:pt x="0" y="0"/>
                </a:lnTo>
                <a:close/>
              </a:path>
            </a:pathLst>
          </a:custGeom>
          <a:blipFill>
            <a:blip r:embed="rId4"/>
            <a:stretch>
              <a:fillRect l="0" t="0" r="0" b="0"/>
            </a:stretch>
          </a:blipFill>
        </p:spPr>
      </p:sp>
      <p:sp>
        <p:nvSpPr>
          <p:cNvPr name="TextBox 7" id="7"/>
          <p:cNvSpPr txBox="true"/>
          <p:nvPr/>
        </p:nvSpPr>
        <p:spPr>
          <a:xfrm rot="0">
            <a:off x="503058" y="1798665"/>
            <a:ext cx="6127155" cy="2208135"/>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Performing Sentiment Analysis</a:t>
            </a:r>
          </a:p>
        </p:txBody>
      </p:sp>
      <p:sp>
        <p:nvSpPr>
          <p:cNvPr name="Freeform 8" id="8"/>
          <p:cNvSpPr/>
          <p:nvPr/>
        </p:nvSpPr>
        <p:spPr>
          <a:xfrm flipH="false" flipV="false" rot="0">
            <a:off x="6630213" y="685159"/>
            <a:ext cx="11301259" cy="2952454"/>
          </a:xfrm>
          <a:custGeom>
            <a:avLst/>
            <a:gdLst/>
            <a:ahLst/>
            <a:cxnLst/>
            <a:rect r="r" b="b" t="t" l="l"/>
            <a:pathLst>
              <a:path h="2952454" w="11301259">
                <a:moveTo>
                  <a:pt x="0" y="0"/>
                </a:moveTo>
                <a:lnTo>
                  <a:pt x="11301259" y="0"/>
                </a:lnTo>
                <a:lnTo>
                  <a:pt x="11301259" y="2952454"/>
                </a:lnTo>
                <a:lnTo>
                  <a:pt x="0" y="2952454"/>
                </a:lnTo>
                <a:lnTo>
                  <a:pt x="0" y="0"/>
                </a:lnTo>
                <a:close/>
              </a:path>
            </a:pathLst>
          </a:custGeom>
          <a:blipFill>
            <a:blip r:embed="rId5"/>
            <a:stretch>
              <a:fillRect l="0" t="0" r="0" b="0"/>
            </a:stretch>
          </a:blipFill>
        </p:spPr>
      </p:sp>
      <p:sp>
        <p:nvSpPr>
          <p:cNvPr name="TextBox 9" id="9"/>
          <p:cNvSpPr txBox="true"/>
          <p:nvPr/>
        </p:nvSpPr>
        <p:spPr>
          <a:xfrm rot="0">
            <a:off x="503058" y="4244683"/>
            <a:ext cx="4097433" cy="33667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The sentiment analysis was conducted on the cleaned tweets. For each tweet, the sentiment classifier was applied to determine the sentiment score.</a:t>
            </a:r>
          </a:p>
          <a:p>
            <a:pPr algn="just">
              <a:lnSpc>
                <a:spcPts val="2474"/>
              </a:lnSpc>
            </a:pPr>
            <a:r>
              <a:rPr lang="en-US" sz="1903" spc="114">
                <a:solidFill>
                  <a:srgbClr val="000000"/>
                </a:solidFill>
                <a:latin typeface="Poppins"/>
                <a:ea typeface="Poppins"/>
                <a:cs typeface="Poppins"/>
                <a:sym typeface="Poppins"/>
              </a:rPr>
              <a:t>This step provides a sentiment label for each tweet, indicating whether the content is positive, negative, or neutral.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0">
            <a:off x="-11002042" y="-134174"/>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6404418" y="9068146"/>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910088" y="4051377"/>
            <a:ext cx="16815726" cy="5675308"/>
          </a:xfrm>
          <a:custGeom>
            <a:avLst/>
            <a:gdLst/>
            <a:ahLst/>
            <a:cxnLst/>
            <a:rect r="r" b="b" t="t" l="l"/>
            <a:pathLst>
              <a:path h="5675308" w="16815726">
                <a:moveTo>
                  <a:pt x="0" y="0"/>
                </a:moveTo>
                <a:lnTo>
                  <a:pt x="16815726" y="0"/>
                </a:lnTo>
                <a:lnTo>
                  <a:pt x="16815726" y="5675307"/>
                </a:lnTo>
                <a:lnTo>
                  <a:pt x="0" y="5675307"/>
                </a:lnTo>
                <a:lnTo>
                  <a:pt x="0" y="0"/>
                </a:lnTo>
                <a:close/>
              </a:path>
            </a:pathLst>
          </a:custGeom>
          <a:blipFill>
            <a:blip r:embed="rId4"/>
            <a:stretch>
              <a:fillRect l="0" t="0" r="0" b="0"/>
            </a:stretch>
          </a:blipFill>
        </p:spPr>
      </p:sp>
      <p:sp>
        <p:nvSpPr>
          <p:cNvPr name="TextBox 7" id="7"/>
          <p:cNvSpPr txBox="true"/>
          <p:nvPr/>
        </p:nvSpPr>
        <p:spPr>
          <a:xfrm rot="0">
            <a:off x="680927" y="910027"/>
            <a:ext cx="6340244"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Results Extraction</a:t>
            </a:r>
          </a:p>
        </p:txBody>
      </p:sp>
      <p:sp>
        <p:nvSpPr>
          <p:cNvPr name="TextBox 8" id="8"/>
          <p:cNvSpPr txBox="true"/>
          <p:nvPr/>
        </p:nvSpPr>
        <p:spPr>
          <a:xfrm rot="0">
            <a:off x="680927" y="1905425"/>
            <a:ext cx="10306406" cy="15379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The sentiment labels and their corresponding scores were extracted from the analysis for each tweet. This allows us to categorize the sentiment as positive, negative, or neutral, along with the confidence score for each label.</a:t>
            </a:r>
          </a:p>
          <a:p>
            <a:pPr algn="just">
              <a:lnSpc>
                <a:spcPts val="2474"/>
              </a:lnSpc>
            </a:pPr>
            <a:r>
              <a:rPr lang="en-US" sz="1903" spc="114">
                <a:solidFill>
                  <a:srgbClr val="000000"/>
                </a:solidFill>
                <a:latin typeface="Poppins"/>
                <a:ea typeface="Poppins"/>
                <a:cs typeface="Poppins"/>
                <a:sym typeface="Poppins"/>
              </a:rPr>
              <a:t>This provides the foundation for analyzing the sentiment trends in the dataset.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399999">
            <a:off x="-20801680" y="3300001"/>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5770019" y="0"/>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92319" y="4333902"/>
            <a:ext cx="5761909" cy="4430637"/>
          </a:xfrm>
          <a:custGeom>
            <a:avLst/>
            <a:gdLst/>
            <a:ahLst/>
            <a:cxnLst/>
            <a:rect r="r" b="b" t="t" l="l"/>
            <a:pathLst>
              <a:path h="4430637" w="5761909">
                <a:moveTo>
                  <a:pt x="0" y="0"/>
                </a:moveTo>
                <a:lnTo>
                  <a:pt x="5761908" y="0"/>
                </a:lnTo>
                <a:lnTo>
                  <a:pt x="5761908" y="4430637"/>
                </a:lnTo>
                <a:lnTo>
                  <a:pt x="0" y="4430637"/>
                </a:lnTo>
                <a:lnTo>
                  <a:pt x="0" y="0"/>
                </a:lnTo>
                <a:close/>
              </a:path>
            </a:pathLst>
          </a:custGeom>
          <a:blipFill>
            <a:blip r:embed="rId4"/>
            <a:stretch>
              <a:fillRect l="0" t="0" r="0" b="0"/>
            </a:stretch>
          </a:blipFill>
        </p:spPr>
      </p:sp>
      <p:sp>
        <p:nvSpPr>
          <p:cNvPr name="Freeform 7" id="7"/>
          <p:cNvSpPr/>
          <p:nvPr/>
        </p:nvSpPr>
        <p:spPr>
          <a:xfrm flipH="false" flipV="false" rot="0">
            <a:off x="7740650" y="4333902"/>
            <a:ext cx="6056659" cy="4430637"/>
          </a:xfrm>
          <a:custGeom>
            <a:avLst/>
            <a:gdLst/>
            <a:ahLst/>
            <a:cxnLst/>
            <a:rect r="r" b="b" t="t" l="l"/>
            <a:pathLst>
              <a:path h="4430637" w="6056659">
                <a:moveTo>
                  <a:pt x="0" y="0"/>
                </a:moveTo>
                <a:lnTo>
                  <a:pt x="6056659" y="0"/>
                </a:lnTo>
                <a:lnTo>
                  <a:pt x="6056659" y="4430637"/>
                </a:lnTo>
                <a:lnTo>
                  <a:pt x="0" y="4430637"/>
                </a:lnTo>
                <a:lnTo>
                  <a:pt x="0" y="0"/>
                </a:lnTo>
                <a:close/>
              </a:path>
            </a:pathLst>
          </a:custGeom>
          <a:blipFill>
            <a:blip r:embed="rId5"/>
            <a:stretch>
              <a:fillRect l="0" t="0" r="0" b="0"/>
            </a:stretch>
          </a:blipFill>
        </p:spPr>
      </p:sp>
      <p:sp>
        <p:nvSpPr>
          <p:cNvPr name="Freeform 8" id="8"/>
          <p:cNvSpPr/>
          <p:nvPr/>
        </p:nvSpPr>
        <p:spPr>
          <a:xfrm flipH="false" flipV="false" rot="0">
            <a:off x="14483731" y="3599909"/>
            <a:ext cx="3347757" cy="5164630"/>
          </a:xfrm>
          <a:custGeom>
            <a:avLst/>
            <a:gdLst/>
            <a:ahLst/>
            <a:cxnLst/>
            <a:rect r="r" b="b" t="t" l="l"/>
            <a:pathLst>
              <a:path h="5164630" w="3347757">
                <a:moveTo>
                  <a:pt x="0" y="0"/>
                </a:moveTo>
                <a:lnTo>
                  <a:pt x="3347757" y="0"/>
                </a:lnTo>
                <a:lnTo>
                  <a:pt x="3347757" y="5164630"/>
                </a:lnTo>
                <a:lnTo>
                  <a:pt x="0" y="5164630"/>
                </a:lnTo>
                <a:lnTo>
                  <a:pt x="0" y="0"/>
                </a:lnTo>
                <a:close/>
              </a:path>
            </a:pathLst>
          </a:custGeom>
          <a:blipFill>
            <a:blip r:embed="rId6"/>
            <a:stretch>
              <a:fillRect l="0" t="0" r="0" b="0"/>
            </a:stretch>
          </a:blipFill>
        </p:spPr>
      </p:sp>
      <p:sp>
        <p:nvSpPr>
          <p:cNvPr name="TextBox 9" id="9"/>
          <p:cNvSpPr txBox="true"/>
          <p:nvPr/>
        </p:nvSpPr>
        <p:spPr>
          <a:xfrm rot="0">
            <a:off x="1019175" y="31396"/>
            <a:ext cx="10439605"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Data Analysis</a:t>
            </a:r>
          </a:p>
        </p:txBody>
      </p:sp>
      <p:sp>
        <p:nvSpPr>
          <p:cNvPr name="TextBox 10" id="10"/>
          <p:cNvSpPr txBox="true"/>
          <p:nvPr/>
        </p:nvSpPr>
        <p:spPr>
          <a:xfrm rot="0">
            <a:off x="1028700" y="895350"/>
            <a:ext cx="14741319" cy="6235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In the sentiment analysis related to IShowSpeed's arrival in Indonesia, the following distribution was found:In the sentiment analysis related to IShowSpeed's arrival in Indonesia, the following distribution was found:</a:t>
            </a:r>
          </a:p>
        </p:txBody>
      </p:sp>
      <p:sp>
        <p:nvSpPr>
          <p:cNvPr name="TextBox 11" id="11"/>
          <p:cNvSpPr txBox="true"/>
          <p:nvPr/>
        </p:nvSpPr>
        <p:spPr>
          <a:xfrm rot="0">
            <a:off x="4507071" y="1577336"/>
            <a:ext cx="4636929" cy="928327"/>
          </a:xfrm>
          <a:prstGeom prst="rect">
            <a:avLst/>
          </a:prstGeom>
        </p:spPr>
        <p:txBody>
          <a:bodyPr anchor="t" rtlCol="false" tIns="0" lIns="0" bIns="0" rIns="0">
            <a:spAutoFit/>
          </a:bodyPr>
          <a:lstStyle/>
          <a:p>
            <a:pPr algn="just" marL="410937" indent="-205468" lvl="1">
              <a:lnSpc>
                <a:spcPts val="2474"/>
              </a:lnSpc>
              <a:buFont typeface="Arial"/>
              <a:buChar char="•"/>
            </a:pPr>
            <a:r>
              <a:rPr lang="en-US" sz="1903" spc="114">
                <a:solidFill>
                  <a:srgbClr val="000000"/>
                </a:solidFill>
                <a:latin typeface="Poppins"/>
                <a:ea typeface="Poppins"/>
                <a:cs typeface="Poppins"/>
                <a:sym typeface="Poppins"/>
              </a:rPr>
              <a:t>Positive: 861 tweets (63%)</a:t>
            </a:r>
          </a:p>
          <a:p>
            <a:pPr algn="just" marL="410937" indent="-205468" lvl="1">
              <a:lnSpc>
                <a:spcPts val="2474"/>
              </a:lnSpc>
              <a:buFont typeface="Arial"/>
              <a:buChar char="•"/>
            </a:pPr>
            <a:r>
              <a:rPr lang="en-US" sz="1903" spc="114">
                <a:solidFill>
                  <a:srgbClr val="000000"/>
                </a:solidFill>
                <a:latin typeface="Poppins"/>
                <a:ea typeface="Poppins"/>
                <a:cs typeface="Poppins"/>
                <a:sym typeface="Poppins"/>
              </a:rPr>
              <a:t>Negative: 446 tweets (33%)</a:t>
            </a:r>
          </a:p>
          <a:p>
            <a:pPr algn="just" marL="410937" indent="-205468" lvl="1">
              <a:lnSpc>
                <a:spcPts val="2474"/>
              </a:lnSpc>
              <a:buFont typeface="Arial"/>
              <a:buChar char="•"/>
            </a:pPr>
            <a:r>
              <a:rPr lang="en-US" sz="1903" spc="114">
                <a:solidFill>
                  <a:srgbClr val="000000"/>
                </a:solidFill>
                <a:latin typeface="Poppins"/>
                <a:ea typeface="Poppins"/>
                <a:cs typeface="Poppins"/>
                <a:sym typeface="Poppins"/>
              </a:rPr>
              <a:t>Neutral</a:t>
            </a:r>
            <a:r>
              <a:rPr lang="en-US" sz="1903" spc="114">
                <a:solidFill>
                  <a:srgbClr val="000000"/>
                </a:solidFill>
                <a:latin typeface="Poppins"/>
                <a:ea typeface="Poppins"/>
                <a:cs typeface="Poppins"/>
                <a:sym typeface="Poppins"/>
              </a:rPr>
              <a:t>: 17 tweets (1%)</a:t>
            </a:r>
          </a:p>
        </p:txBody>
      </p:sp>
      <p:sp>
        <p:nvSpPr>
          <p:cNvPr name="TextBox 12" id="12"/>
          <p:cNvSpPr txBox="true"/>
          <p:nvPr/>
        </p:nvSpPr>
        <p:spPr>
          <a:xfrm rot="0">
            <a:off x="1028700" y="2755594"/>
            <a:ext cx="12768609" cy="12331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From this data, it can be seen that the majority of the public showed a positive reaction to IShowSpeed's arrival, while the number of negative reactions was also quite significant. Neutral sentiment is very low, indicating that most opinions tend to focus on clear views, both positive and negative.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399999">
            <a:off x="-20801680" y="3300001"/>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5770019" y="0"/>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410360" y="2871743"/>
            <a:ext cx="15467280" cy="4543514"/>
          </a:xfrm>
          <a:custGeom>
            <a:avLst/>
            <a:gdLst/>
            <a:ahLst/>
            <a:cxnLst/>
            <a:rect r="r" b="b" t="t" l="l"/>
            <a:pathLst>
              <a:path h="4543514" w="15467280">
                <a:moveTo>
                  <a:pt x="0" y="0"/>
                </a:moveTo>
                <a:lnTo>
                  <a:pt x="15467280" y="0"/>
                </a:lnTo>
                <a:lnTo>
                  <a:pt x="15467280" y="4543514"/>
                </a:lnTo>
                <a:lnTo>
                  <a:pt x="0" y="4543514"/>
                </a:lnTo>
                <a:lnTo>
                  <a:pt x="0" y="0"/>
                </a:lnTo>
                <a:close/>
              </a:path>
            </a:pathLst>
          </a:custGeom>
          <a:blipFill>
            <a:blip r:embed="rId4"/>
            <a:stretch>
              <a:fillRect l="0" t="0" r="0" b="0"/>
            </a:stretch>
          </a:blipFill>
        </p:spPr>
      </p:sp>
      <p:sp>
        <p:nvSpPr>
          <p:cNvPr name="TextBox 7" id="7"/>
          <p:cNvSpPr txBox="true"/>
          <p:nvPr/>
        </p:nvSpPr>
        <p:spPr>
          <a:xfrm rot="0">
            <a:off x="1292319" y="429082"/>
            <a:ext cx="10439605"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Data Visualization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399999">
            <a:off x="-20801680" y="3300001"/>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5770019" y="0"/>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169018" y="2945233"/>
            <a:ext cx="15949965" cy="4396534"/>
          </a:xfrm>
          <a:custGeom>
            <a:avLst/>
            <a:gdLst/>
            <a:ahLst/>
            <a:cxnLst/>
            <a:rect r="r" b="b" t="t" l="l"/>
            <a:pathLst>
              <a:path h="4396534" w="15949965">
                <a:moveTo>
                  <a:pt x="0" y="0"/>
                </a:moveTo>
                <a:lnTo>
                  <a:pt x="15949964" y="0"/>
                </a:lnTo>
                <a:lnTo>
                  <a:pt x="15949964" y="4396534"/>
                </a:lnTo>
                <a:lnTo>
                  <a:pt x="0" y="4396534"/>
                </a:lnTo>
                <a:lnTo>
                  <a:pt x="0" y="0"/>
                </a:lnTo>
                <a:close/>
              </a:path>
            </a:pathLst>
          </a:custGeom>
          <a:blipFill>
            <a:blip r:embed="rId4"/>
            <a:stretch>
              <a:fillRect l="0" t="-3847" r="0" b="0"/>
            </a:stretch>
          </a:blipFill>
        </p:spPr>
      </p:sp>
      <p:sp>
        <p:nvSpPr>
          <p:cNvPr name="TextBox 7" id="7"/>
          <p:cNvSpPr txBox="true"/>
          <p:nvPr/>
        </p:nvSpPr>
        <p:spPr>
          <a:xfrm rot="0">
            <a:off x="1292319" y="429082"/>
            <a:ext cx="10439605"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Data Visualization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399999">
            <a:off x="-20801680" y="3300001"/>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6276017" y="-325891"/>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4739986" y="598153"/>
            <a:ext cx="8808028" cy="6584001"/>
          </a:xfrm>
          <a:custGeom>
            <a:avLst/>
            <a:gdLst/>
            <a:ahLst/>
            <a:cxnLst/>
            <a:rect r="r" b="b" t="t" l="l"/>
            <a:pathLst>
              <a:path h="6584001" w="8808028">
                <a:moveTo>
                  <a:pt x="0" y="0"/>
                </a:moveTo>
                <a:lnTo>
                  <a:pt x="8808028" y="0"/>
                </a:lnTo>
                <a:lnTo>
                  <a:pt x="8808028" y="6584001"/>
                </a:lnTo>
                <a:lnTo>
                  <a:pt x="0" y="6584001"/>
                </a:lnTo>
                <a:lnTo>
                  <a:pt x="0" y="0"/>
                </a:lnTo>
                <a:close/>
              </a:path>
            </a:pathLst>
          </a:custGeom>
          <a:blipFill>
            <a:blip r:embed="rId4"/>
            <a:stretch>
              <a:fillRect l="0" t="0" r="0" b="0"/>
            </a:stretch>
          </a:blipFill>
        </p:spPr>
      </p:sp>
      <p:sp>
        <p:nvSpPr>
          <p:cNvPr name="TextBox 7" id="7"/>
          <p:cNvSpPr txBox="true"/>
          <p:nvPr/>
        </p:nvSpPr>
        <p:spPr>
          <a:xfrm rot="0">
            <a:off x="4175076" y="7471022"/>
            <a:ext cx="9937847" cy="2219961"/>
          </a:xfrm>
          <a:prstGeom prst="rect">
            <a:avLst/>
          </a:prstGeom>
        </p:spPr>
        <p:txBody>
          <a:bodyPr anchor="t" rtlCol="false" tIns="0" lIns="0" bIns="0" rIns="0">
            <a:spAutoFit/>
          </a:bodyPr>
          <a:lstStyle/>
          <a:p>
            <a:pPr algn="ctr">
              <a:lnSpc>
                <a:spcPts val="8320"/>
              </a:lnSpc>
            </a:pPr>
            <a:r>
              <a:rPr lang="en-US" sz="8000" b="true">
                <a:solidFill>
                  <a:srgbClr val="0F0E0E"/>
                </a:solidFill>
                <a:latin typeface="Poppins Bold"/>
                <a:ea typeface="Poppins Bold"/>
                <a:cs typeface="Poppins Bold"/>
                <a:sym typeface="Poppins Bold"/>
              </a:rPr>
              <a:t>The Final Result Is People Likes</a:t>
            </a:r>
            <a:r>
              <a:rPr lang="en-US" sz="8000" b="true">
                <a:solidFill>
                  <a:srgbClr val="FC0328"/>
                </a:solidFill>
                <a:latin typeface="Poppins Bold"/>
                <a:ea typeface="Poppins Bold"/>
                <a:cs typeface="Poppins Bold"/>
                <a:sym typeface="Poppins Bold"/>
              </a:rPr>
              <a:t> Speed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TextBox 2" id="2"/>
          <p:cNvSpPr txBox="true"/>
          <p:nvPr/>
        </p:nvSpPr>
        <p:spPr>
          <a:xfrm rot="0">
            <a:off x="5805005" y="4576445"/>
            <a:ext cx="6677991" cy="1172211"/>
          </a:xfrm>
          <a:prstGeom prst="rect">
            <a:avLst/>
          </a:prstGeom>
        </p:spPr>
        <p:txBody>
          <a:bodyPr anchor="t" rtlCol="false" tIns="0" lIns="0" bIns="0" rIns="0">
            <a:spAutoFit/>
          </a:bodyPr>
          <a:lstStyle/>
          <a:p>
            <a:pPr algn="ctr">
              <a:lnSpc>
                <a:spcPts val="8320"/>
              </a:lnSpc>
            </a:pPr>
            <a:r>
              <a:rPr lang="en-US" sz="8000" b="true">
                <a:solidFill>
                  <a:srgbClr val="FC0328"/>
                </a:solidFill>
                <a:latin typeface="Poppins Bold"/>
                <a:ea typeface="Poppins Bold"/>
                <a:cs typeface="Poppins Bold"/>
                <a:sym typeface="Poppins Bold"/>
              </a:rPr>
              <a:t>Thank You</a:t>
            </a:r>
          </a:p>
        </p:txBody>
      </p:sp>
      <p:grpSp>
        <p:nvGrpSpPr>
          <p:cNvPr name="Group 3" id="3"/>
          <p:cNvGrpSpPr/>
          <p:nvPr/>
        </p:nvGrpSpPr>
        <p:grpSpPr>
          <a:xfrm rot="-5399999">
            <a:off x="-20801680" y="3300001"/>
            <a:ext cx="42391962" cy="788601"/>
            <a:chOff x="0" y="0"/>
            <a:chExt cx="11164961" cy="207697"/>
          </a:xfrm>
        </p:grpSpPr>
        <p:sp>
          <p:nvSpPr>
            <p:cNvPr name="Freeform 4" id="4"/>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5" id="5"/>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6" id="6"/>
          <p:cNvSpPr/>
          <p:nvPr/>
        </p:nvSpPr>
        <p:spPr>
          <a:xfrm flipH="false" flipV="false" rot="0">
            <a:off x="16276017" y="-325891"/>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798719" y="-287305"/>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226205" y="-166620"/>
            <a:ext cx="3086100" cy="10620241"/>
            <a:chOff x="0" y="0"/>
            <a:chExt cx="812800" cy="2797100"/>
          </a:xfrm>
        </p:grpSpPr>
        <p:sp>
          <p:nvSpPr>
            <p:cNvPr name="Freeform 4" id="4"/>
            <p:cNvSpPr/>
            <p:nvPr/>
          </p:nvSpPr>
          <p:spPr>
            <a:xfrm flipH="false" flipV="false" rot="0">
              <a:off x="0" y="0"/>
              <a:ext cx="812800" cy="2797101"/>
            </a:xfrm>
            <a:custGeom>
              <a:avLst/>
              <a:gdLst/>
              <a:ahLst/>
              <a:cxnLst/>
              <a:rect r="r" b="b" t="t" l="l"/>
              <a:pathLst>
                <a:path h="2797101" w="812800">
                  <a:moveTo>
                    <a:pt x="0" y="0"/>
                  </a:moveTo>
                  <a:lnTo>
                    <a:pt x="812800" y="0"/>
                  </a:lnTo>
                  <a:lnTo>
                    <a:pt x="812800" y="2797101"/>
                  </a:lnTo>
                  <a:lnTo>
                    <a:pt x="0" y="2797101"/>
                  </a:lnTo>
                  <a:close/>
                </a:path>
              </a:pathLst>
            </a:custGeom>
            <a:solidFill>
              <a:srgbClr val="FC0328"/>
            </a:solidFill>
          </p:spPr>
        </p:sp>
        <p:sp>
          <p:nvSpPr>
            <p:cNvPr name="TextBox 5" id="5"/>
            <p:cNvSpPr txBox="true"/>
            <p:nvPr/>
          </p:nvSpPr>
          <p:spPr>
            <a:xfrm>
              <a:off x="0" y="9525"/>
              <a:ext cx="812800" cy="2787575"/>
            </a:xfrm>
            <a:prstGeom prst="rect">
              <a:avLst/>
            </a:prstGeom>
          </p:spPr>
          <p:txBody>
            <a:bodyPr anchor="ctr" rtlCol="false" tIns="50800" lIns="50800" bIns="50800" rIns="50800"/>
            <a:lstStyle/>
            <a:p>
              <a:pPr algn="ctr">
                <a:lnSpc>
                  <a:spcPts val="2624"/>
                </a:lnSpc>
              </a:pPr>
            </a:p>
          </p:txBody>
        </p:sp>
      </p:grpSp>
      <p:sp>
        <p:nvSpPr>
          <p:cNvPr name="TextBox 6" id="6"/>
          <p:cNvSpPr txBox="true"/>
          <p:nvPr/>
        </p:nvSpPr>
        <p:spPr>
          <a:xfrm rot="0">
            <a:off x="5639319" y="233327"/>
            <a:ext cx="7009361" cy="795373"/>
          </a:xfrm>
          <a:prstGeom prst="rect">
            <a:avLst/>
          </a:prstGeom>
        </p:spPr>
        <p:txBody>
          <a:bodyPr anchor="t" rtlCol="false" tIns="0" lIns="0" bIns="0" rIns="0">
            <a:spAutoFit/>
          </a:bodyPr>
          <a:lstStyle/>
          <a:p>
            <a:pPr algn="ctr">
              <a:lnSpc>
                <a:spcPts val="5608"/>
              </a:lnSpc>
            </a:pPr>
            <a:r>
              <a:rPr lang="en-US" sz="5392" b="true">
                <a:solidFill>
                  <a:srgbClr val="FC0328"/>
                </a:solidFill>
                <a:latin typeface="Poppins Bold"/>
                <a:ea typeface="Poppins Bold"/>
                <a:cs typeface="Poppins Bold"/>
                <a:sym typeface="Poppins Bold"/>
              </a:rPr>
              <a:t>Introduction</a:t>
            </a:r>
          </a:p>
        </p:txBody>
      </p:sp>
      <p:sp>
        <p:nvSpPr>
          <p:cNvPr name="TextBox 7" id="7"/>
          <p:cNvSpPr txBox="true"/>
          <p:nvPr/>
        </p:nvSpPr>
        <p:spPr>
          <a:xfrm rot="0">
            <a:off x="2115502" y="3165299"/>
            <a:ext cx="2374762" cy="509534"/>
          </a:xfrm>
          <a:prstGeom prst="rect">
            <a:avLst/>
          </a:prstGeom>
        </p:spPr>
        <p:txBody>
          <a:bodyPr anchor="t" rtlCol="false" tIns="0" lIns="0" bIns="0" rIns="0">
            <a:spAutoFit/>
          </a:bodyPr>
          <a:lstStyle/>
          <a:p>
            <a:pPr algn="l">
              <a:lnSpc>
                <a:spcPts val="3653"/>
              </a:lnSpc>
            </a:pPr>
            <a:r>
              <a:rPr lang="en-US" sz="3512" b="true">
                <a:solidFill>
                  <a:srgbClr val="FC0328"/>
                </a:solidFill>
                <a:latin typeface="Poppins Bold"/>
                <a:ea typeface="Poppins Bold"/>
                <a:cs typeface="Poppins Bold"/>
                <a:sym typeface="Poppins Bold"/>
              </a:rPr>
              <a:t>Objective</a:t>
            </a:r>
          </a:p>
        </p:txBody>
      </p:sp>
      <p:sp>
        <p:nvSpPr>
          <p:cNvPr name="TextBox 8" id="8"/>
          <p:cNvSpPr txBox="true"/>
          <p:nvPr/>
        </p:nvSpPr>
        <p:spPr>
          <a:xfrm rot="0">
            <a:off x="2850060" y="4161811"/>
            <a:ext cx="12587881" cy="1915753"/>
          </a:xfrm>
          <a:prstGeom prst="rect">
            <a:avLst/>
          </a:prstGeom>
        </p:spPr>
        <p:txBody>
          <a:bodyPr anchor="t" rtlCol="false" tIns="0" lIns="0" bIns="0" rIns="0">
            <a:spAutoFit/>
          </a:bodyPr>
          <a:lstStyle/>
          <a:p>
            <a:pPr algn="l">
              <a:lnSpc>
                <a:spcPts val="3774"/>
              </a:lnSpc>
            </a:pPr>
            <a:r>
              <a:rPr lang="en-US" sz="2903" spc="174">
                <a:solidFill>
                  <a:srgbClr val="000000"/>
                </a:solidFill>
                <a:latin typeface="Poppins"/>
                <a:ea typeface="Poppins"/>
                <a:cs typeface="Poppins"/>
                <a:sym typeface="Poppins"/>
              </a:rPr>
              <a:t>The goal of this project is to perform sentiment analysis on Twitter posts related to the arrival of the famous YouTuber IShowSpeed in Indonesia. By analyzing the tweets, we aim to understand public opinion surrounding this event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Freeform 2" id="2"/>
          <p:cNvSpPr/>
          <p:nvPr/>
        </p:nvSpPr>
        <p:spPr>
          <a:xfrm flipH="false" flipV="false" rot="0">
            <a:off x="-690155" y="-440201"/>
            <a:ext cx="2978563" cy="1634486"/>
          </a:xfrm>
          <a:custGeom>
            <a:avLst/>
            <a:gdLst/>
            <a:ahLst/>
            <a:cxnLst/>
            <a:rect r="r" b="b" t="t" l="l"/>
            <a:pathLst>
              <a:path h="1634486" w="2978563">
                <a:moveTo>
                  <a:pt x="0" y="0"/>
                </a:moveTo>
                <a:lnTo>
                  <a:pt x="2978562" y="0"/>
                </a:lnTo>
                <a:lnTo>
                  <a:pt x="2978562"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97500" y="9627318"/>
            <a:ext cx="22894267" cy="10620241"/>
            <a:chOff x="0" y="0"/>
            <a:chExt cx="6029766" cy="2797100"/>
          </a:xfrm>
        </p:grpSpPr>
        <p:sp>
          <p:nvSpPr>
            <p:cNvPr name="Freeform 4" id="4"/>
            <p:cNvSpPr/>
            <p:nvPr/>
          </p:nvSpPr>
          <p:spPr>
            <a:xfrm flipH="false" flipV="false" rot="0">
              <a:off x="0" y="0"/>
              <a:ext cx="6029766" cy="2797101"/>
            </a:xfrm>
            <a:custGeom>
              <a:avLst/>
              <a:gdLst/>
              <a:ahLst/>
              <a:cxnLst/>
              <a:rect r="r" b="b" t="t" l="l"/>
              <a:pathLst>
                <a:path h="2797101" w="6029766">
                  <a:moveTo>
                    <a:pt x="0" y="0"/>
                  </a:moveTo>
                  <a:lnTo>
                    <a:pt x="6029766" y="0"/>
                  </a:lnTo>
                  <a:lnTo>
                    <a:pt x="6029766" y="2797101"/>
                  </a:lnTo>
                  <a:lnTo>
                    <a:pt x="0" y="2797101"/>
                  </a:lnTo>
                  <a:close/>
                </a:path>
              </a:pathLst>
            </a:custGeom>
            <a:solidFill>
              <a:srgbClr val="FC0328"/>
            </a:solidFill>
          </p:spPr>
        </p:sp>
        <p:sp>
          <p:nvSpPr>
            <p:cNvPr name="TextBox 5" id="5"/>
            <p:cNvSpPr txBox="true"/>
            <p:nvPr/>
          </p:nvSpPr>
          <p:spPr>
            <a:xfrm>
              <a:off x="0" y="9525"/>
              <a:ext cx="6029766" cy="2787575"/>
            </a:xfrm>
            <a:prstGeom prst="rect">
              <a:avLst/>
            </a:prstGeom>
          </p:spPr>
          <p:txBody>
            <a:bodyPr anchor="ctr" rtlCol="false" tIns="50800" lIns="50800" bIns="50800" rIns="50800"/>
            <a:lstStyle/>
            <a:p>
              <a:pPr algn="ctr">
                <a:lnSpc>
                  <a:spcPts val="2624"/>
                </a:lnSpc>
              </a:pPr>
            </a:p>
          </p:txBody>
        </p:sp>
      </p:grpSp>
      <p:sp>
        <p:nvSpPr>
          <p:cNvPr name="Freeform 6" id="6"/>
          <p:cNvSpPr/>
          <p:nvPr/>
        </p:nvSpPr>
        <p:spPr>
          <a:xfrm flipH="false" flipV="false" rot="0">
            <a:off x="10714017" y="5876787"/>
            <a:ext cx="2634134" cy="2634134"/>
          </a:xfrm>
          <a:custGeom>
            <a:avLst/>
            <a:gdLst/>
            <a:ahLst/>
            <a:cxnLst/>
            <a:rect r="r" b="b" t="t" l="l"/>
            <a:pathLst>
              <a:path h="2634134" w="2634134">
                <a:moveTo>
                  <a:pt x="0" y="0"/>
                </a:moveTo>
                <a:lnTo>
                  <a:pt x="2634134" y="0"/>
                </a:lnTo>
                <a:lnTo>
                  <a:pt x="2634134" y="2634133"/>
                </a:lnTo>
                <a:lnTo>
                  <a:pt x="0" y="2634133"/>
                </a:lnTo>
                <a:lnTo>
                  <a:pt x="0" y="0"/>
                </a:lnTo>
                <a:close/>
              </a:path>
            </a:pathLst>
          </a:custGeom>
          <a:blipFill>
            <a:blip r:embed="rId4"/>
            <a:stretch>
              <a:fillRect l="0" t="0" r="0" b="0"/>
            </a:stretch>
          </a:blipFill>
        </p:spPr>
      </p:sp>
      <p:sp>
        <p:nvSpPr>
          <p:cNvPr name="Freeform 7" id="7"/>
          <p:cNvSpPr/>
          <p:nvPr/>
        </p:nvSpPr>
        <p:spPr>
          <a:xfrm flipH="false" flipV="false" rot="0">
            <a:off x="1028700" y="3263959"/>
            <a:ext cx="9411589" cy="5246961"/>
          </a:xfrm>
          <a:custGeom>
            <a:avLst/>
            <a:gdLst/>
            <a:ahLst/>
            <a:cxnLst/>
            <a:rect r="r" b="b" t="t" l="l"/>
            <a:pathLst>
              <a:path h="5246961" w="9411589">
                <a:moveTo>
                  <a:pt x="0" y="0"/>
                </a:moveTo>
                <a:lnTo>
                  <a:pt x="9411589" y="0"/>
                </a:lnTo>
                <a:lnTo>
                  <a:pt x="9411589" y="5246961"/>
                </a:lnTo>
                <a:lnTo>
                  <a:pt x="0" y="5246961"/>
                </a:lnTo>
                <a:lnTo>
                  <a:pt x="0" y="0"/>
                </a:lnTo>
                <a:close/>
              </a:path>
            </a:pathLst>
          </a:custGeom>
          <a:blipFill>
            <a:blip r:embed="rId5"/>
            <a:stretch>
              <a:fillRect l="0" t="0" r="0" b="0"/>
            </a:stretch>
          </a:blipFill>
        </p:spPr>
      </p:sp>
      <p:sp>
        <p:nvSpPr>
          <p:cNvPr name="TextBox 8" id="8"/>
          <p:cNvSpPr txBox="true"/>
          <p:nvPr/>
        </p:nvSpPr>
        <p:spPr>
          <a:xfrm rot="0">
            <a:off x="6079419" y="1449052"/>
            <a:ext cx="7009361" cy="795373"/>
          </a:xfrm>
          <a:prstGeom prst="rect">
            <a:avLst/>
          </a:prstGeom>
        </p:spPr>
        <p:txBody>
          <a:bodyPr anchor="t" rtlCol="false" tIns="0" lIns="0" bIns="0" rIns="0">
            <a:spAutoFit/>
          </a:bodyPr>
          <a:lstStyle/>
          <a:p>
            <a:pPr algn="ctr">
              <a:lnSpc>
                <a:spcPts val="5608"/>
              </a:lnSpc>
            </a:pPr>
            <a:r>
              <a:rPr lang="en-US" sz="5392" b="true">
                <a:solidFill>
                  <a:srgbClr val="FC0328"/>
                </a:solidFill>
                <a:latin typeface="Poppins Bold"/>
                <a:ea typeface="Poppins Bold"/>
                <a:cs typeface="Poppins Bold"/>
                <a:sym typeface="Poppins Bold"/>
              </a:rPr>
              <a:t>Data Scrapping</a:t>
            </a:r>
          </a:p>
        </p:txBody>
      </p:sp>
      <p:sp>
        <p:nvSpPr>
          <p:cNvPr name="TextBox 9" id="9"/>
          <p:cNvSpPr txBox="true"/>
          <p:nvPr/>
        </p:nvSpPr>
        <p:spPr>
          <a:xfrm rot="0">
            <a:off x="10714017" y="4399979"/>
            <a:ext cx="6127155" cy="1572057"/>
          </a:xfrm>
          <a:prstGeom prst="rect">
            <a:avLst/>
          </a:prstGeom>
        </p:spPr>
        <p:txBody>
          <a:bodyPr anchor="t" rtlCol="false" tIns="0" lIns="0" bIns="0" rIns="0">
            <a:spAutoFit/>
          </a:bodyPr>
          <a:lstStyle/>
          <a:p>
            <a:pPr algn="just" marL="410937" indent="-205468" lvl="1">
              <a:lnSpc>
                <a:spcPts val="2055"/>
              </a:lnSpc>
              <a:buFont typeface="Arial"/>
              <a:buChar char="•"/>
            </a:pPr>
            <a:r>
              <a:rPr lang="en-US" sz="1903" spc="102">
                <a:solidFill>
                  <a:srgbClr val="000000"/>
                </a:solidFill>
                <a:latin typeface="Poppins"/>
                <a:ea typeface="Poppins"/>
                <a:cs typeface="Poppins"/>
                <a:sym typeface="Poppins"/>
              </a:rPr>
              <a:t>Gath</a:t>
            </a:r>
            <a:r>
              <a:rPr lang="en-US" sz="1903" spc="102">
                <a:solidFill>
                  <a:srgbClr val="000000"/>
                </a:solidFill>
                <a:latin typeface="Poppins"/>
                <a:ea typeface="Poppins"/>
                <a:cs typeface="Poppins"/>
                <a:sym typeface="Poppins"/>
              </a:rPr>
              <a:t>er tweets related to Speed's arrival using hashtags or keywords such as #Speed #SpeedIndonesia, #SpeedArrival, , #NontonSpeed, and more using web scraping.</a:t>
            </a:r>
          </a:p>
          <a:p>
            <a:pPr algn="just">
              <a:lnSpc>
                <a:spcPts val="2055"/>
              </a:lnSpc>
            </a:pPr>
          </a:p>
        </p:txBody>
      </p:sp>
      <p:sp>
        <p:nvSpPr>
          <p:cNvPr name="TextBox 10" id="10"/>
          <p:cNvSpPr txBox="true"/>
          <p:nvPr/>
        </p:nvSpPr>
        <p:spPr>
          <a:xfrm rot="0">
            <a:off x="10714017" y="3871224"/>
            <a:ext cx="2374762" cy="370497"/>
          </a:xfrm>
          <a:prstGeom prst="rect">
            <a:avLst/>
          </a:prstGeom>
        </p:spPr>
        <p:txBody>
          <a:bodyPr anchor="t" rtlCol="false" tIns="0" lIns="0" bIns="0" rIns="0">
            <a:spAutoFit/>
          </a:bodyPr>
          <a:lstStyle/>
          <a:p>
            <a:pPr algn="l">
              <a:lnSpc>
                <a:spcPts val="2613"/>
              </a:lnSpc>
            </a:pPr>
            <a:r>
              <a:rPr lang="en-US" sz="2513" b="true">
                <a:solidFill>
                  <a:srgbClr val="FC0328"/>
                </a:solidFill>
                <a:latin typeface="Poppins Bold"/>
                <a:ea typeface="Poppins Bold"/>
                <a:cs typeface="Poppins Bold"/>
                <a:sym typeface="Poppins Bold"/>
              </a:rPr>
              <a:t>Using Apify: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Freeform 2" id="2"/>
          <p:cNvSpPr/>
          <p:nvPr/>
        </p:nvSpPr>
        <p:spPr>
          <a:xfrm flipH="false" flipV="false" rot="0">
            <a:off x="-690155" y="-440201"/>
            <a:ext cx="2978563" cy="1634486"/>
          </a:xfrm>
          <a:custGeom>
            <a:avLst/>
            <a:gdLst/>
            <a:ahLst/>
            <a:cxnLst/>
            <a:rect r="r" b="b" t="t" l="l"/>
            <a:pathLst>
              <a:path h="1634486" w="2978563">
                <a:moveTo>
                  <a:pt x="0" y="0"/>
                </a:moveTo>
                <a:lnTo>
                  <a:pt x="2978562" y="0"/>
                </a:lnTo>
                <a:lnTo>
                  <a:pt x="2978562"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97500" y="9627318"/>
            <a:ext cx="22894267" cy="10620241"/>
            <a:chOff x="0" y="0"/>
            <a:chExt cx="6029766" cy="2797100"/>
          </a:xfrm>
        </p:grpSpPr>
        <p:sp>
          <p:nvSpPr>
            <p:cNvPr name="Freeform 4" id="4"/>
            <p:cNvSpPr/>
            <p:nvPr/>
          </p:nvSpPr>
          <p:spPr>
            <a:xfrm flipH="false" flipV="false" rot="0">
              <a:off x="0" y="0"/>
              <a:ext cx="6029766" cy="2797101"/>
            </a:xfrm>
            <a:custGeom>
              <a:avLst/>
              <a:gdLst/>
              <a:ahLst/>
              <a:cxnLst/>
              <a:rect r="r" b="b" t="t" l="l"/>
              <a:pathLst>
                <a:path h="2797101" w="6029766">
                  <a:moveTo>
                    <a:pt x="0" y="0"/>
                  </a:moveTo>
                  <a:lnTo>
                    <a:pt x="6029766" y="0"/>
                  </a:lnTo>
                  <a:lnTo>
                    <a:pt x="6029766" y="2797101"/>
                  </a:lnTo>
                  <a:lnTo>
                    <a:pt x="0" y="2797101"/>
                  </a:lnTo>
                  <a:close/>
                </a:path>
              </a:pathLst>
            </a:custGeom>
            <a:solidFill>
              <a:srgbClr val="FC0328"/>
            </a:solidFill>
          </p:spPr>
        </p:sp>
        <p:sp>
          <p:nvSpPr>
            <p:cNvPr name="TextBox 5" id="5"/>
            <p:cNvSpPr txBox="true"/>
            <p:nvPr/>
          </p:nvSpPr>
          <p:spPr>
            <a:xfrm>
              <a:off x="0" y="9525"/>
              <a:ext cx="6029766" cy="2787575"/>
            </a:xfrm>
            <a:prstGeom prst="rect">
              <a:avLst/>
            </a:prstGeom>
          </p:spPr>
          <p:txBody>
            <a:bodyPr anchor="ctr" rtlCol="false" tIns="50800" lIns="50800" bIns="50800" rIns="50800"/>
            <a:lstStyle/>
            <a:p>
              <a:pPr algn="ctr">
                <a:lnSpc>
                  <a:spcPts val="2624"/>
                </a:lnSpc>
              </a:pPr>
            </a:p>
          </p:txBody>
        </p:sp>
      </p:grpSp>
      <p:sp>
        <p:nvSpPr>
          <p:cNvPr name="TextBox 6" id="6"/>
          <p:cNvSpPr txBox="true"/>
          <p:nvPr/>
        </p:nvSpPr>
        <p:spPr>
          <a:xfrm rot="0">
            <a:off x="5046330" y="4104259"/>
            <a:ext cx="8195340" cy="2116581"/>
          </a:xfrm>
          <a:prstGeom prst="rect">
            <a:avLst/>
          </a:prstGeom>
        </p:spPr>
        <p:txBody>
          <a:bodyPr anchor="t" rtlCol="false" tIns="0" lIns="0" bIns="0" rIns="0">
            <a:spAutoFit/>
          </a:bodyPr>
          <a:lstStyle/>
          <a:p>
            <a:pPr algn="ctr">
              <a:lnSpc>
                <a:spcPts val="7903"/>
              </a:lnSpc>
            </a:pPr>
            <a:r>
              <a:rPr lang="en-US" sz="7599" b="true">
                <a:solidFill>
                  <a:srgbClr val="FC0328"/>
                </a:solidFill>
                <a:latin typeface="Poppins Bold"/>
                <a:ea typeface="Poppins Bold"/>
                <a:cs typeface="Poppins Bold"/>
                <a:sym typeface="Poppins Bold"/>
              </a:rPr>
              <a:t>DATA PREPROCESSING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sp>
        <p:nvSpPr>
          <p:cNvPr name="Freeform 2" id="2"/>
          <p:cNvSpPr/>
          <p:nvPr/>
        </p:nvSpPr>
        <p:spPr>
          <a:xfrm flipH="false" flipV="false" rot="0">
            <a:off x="-1348531" y="9469757"/>
            <a:ext cx="2978563" cy="1634486"/>
          </a:xfrm>
          <a:custGeom>
            <a:avLst/>
            <a:gdLst/>
            <a:ahLst/>
            <a:cxnLst/>
            <a:rect r="r" b="b" t="t" l="l"/>
            <a:pathLst>
              <a:path h="1634486" w="2978563">
                <a:moveTo>
                  <a:pt x="0" y="0"/>
                </a:moveTo>
                <a:lnTo>
                  <a:pt x="2978562" y="0"/>
                </a:lnTo>
                <a:lnTo>
                  <a:pt x="2978562"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542194" y="-86345"/>
            <a:ext cx="22894267" cy="10620241"/>
            <a:chOff x="0" y="0"/>
            <a:chExt cx="6029766" cy="2797100"/>
          </a:xfrm>
        </p:grpSpPr>
        <p:sp>
          <p:nvSpPr>
            <p:cNvPr name="Freeform 4" id="4"/>
            <p:cNvSpPr/>
            <p:nvPr/>
          </p:nvSpPr>
          <p:spPr>
            <a:xfrm flipH="false" flipV="false" rot="0">
              <a:off x="0" y="0"/>
              <a:ext cx="6029766" cy="2797101"/>
            </a:xfrm>
            <a:custGeom>
              <a:avLst/>
              <a:gdLst/>
              <a:ahLst/>
              <a:cxnLst/>
              <a:rect r="r" b="b" t="t" l="l"/>
              <a:pathLst>
                <a:path h="2797101" w="6029766">
                  <a:moveTo>
                    <a:pt x="0" y="0"/>
                  </a:moveTo>
                  <a:lnTo>
                    <a:pt x="6029766" y="0"/>
                  </a:lnTo>
                  <a:lnTo>
                    <a:pt x="6029766" y="2797101"/>
                  </a:lnTo>
                  <a:lnTo>
                    <a:pt x="0" y="2797101"/>
                  </a:lnTo>
                  <a:close/>
                </a:path>
              </a:pathLst>
            </a:custGeom>
            <a:solidFill>
              <a:srgbClr val="FC0328"/>
            </a:solidFill>
          </p:spPr>
        </p:sp>
        <p:sp>
          <p:nvSpPr>
            <p:cNvPr name="TextBox 5" id="5"/>
            <p:cNvSpPr txBox="true"/>
            <p:nvPr/>
          </p:nvSpPr>
          <p:spPr>
            <a:xfrm>
              <a:off x="0" y="9525"/>
              <a:ext cx="6029766" cy="2787575"/>
            </a:xfrm>
            <a:prstGeom prst="rect">
              <a:avLst/>
            </a:prstGeom>
          </p:spPr>
          <p:txBody>
            <a:bodyPr anchor="ctr" rtlCol="false" tIns="50800" lIns="50800" bIns="50800" rIns="50800"/>
            <a:lstStyle/>
            <a:p>
              <a:pPr algn="ctr">
                <a:lnSpc>
                  <a:spcPts val="2624"/>
                </a:lnSpc>
              </a:pPr>
            </a:p>
          </p:txBody>
        </p:sp>
      </p:grpSp>
      <p:sp>
        <p:nvSpPr>
          <p:cNvPr name="Freeform 6" id="6"/>
          <p:cNvSpPr/>
          <p:nvPr/>
        </p:nvSpPr>
        <p:spPr>
          <a:xfrm flipH="false" flipV="false" rot="0">
            <a:off x="8725694" y="2114102"/>
            <a:ext cx="8533606" cy="4629481"/>
          </a:xfrm>
          <a:custGeom>
            <a:avLst/>
            <a:gdLst/>
            <a:ahLst/>
            <a:cxnLst/>
            <a:rect r="r" b="b" t="t" l="l"/>
            <a:pathLst>
              <a:path h="4629481" w="8533606">
                <a:moveTo>
                  <a:pt x="0" y="0"/>
                </a:moveTo>
                <a:lnTo>
                  <a:pt x="8533606" y="0"/>
                </a:lnTo>
                <a:lnTo>
                  <a:pt x="8533606" y="4629481"/>
                </a:lnTo>
                <a:lnTo>
                  <a:pt x="0" y="4629481"/>
                </a:lnTo>
                <a:lnTo>
                  <a:pt x="0" y="0"/>
                </a:lnTo>
                <a:close/>
              </a:path>
            </a:pathLst>
          </a:custGeom>
          <a:blipFill>
            <a:blip r:embed="rId4"/>
            <a:stretch>
              <a:fillRect l="0" t="0" r="0" b="0"/>
            </a:stretch>
          </a:blipFill>
        </p:spPr>
      </p:sp>
      <p:sp>
        <p:nvSpPr>
          <p:cNvPr name="Freeform 7" id="7"/>
          <p:cNvSpPr/>
          <p:nvPr/>
        </p:nvSpPr>
        <p:spPr>
          <a:xfrm flipH="false" flipV="false" rot="0">
            <a:off x="866892" y="4718290"/>
            <a:ext cx="7614272" cy="4540010"/>
          </a:xfrm>
          <a:custGeom>
            <a:avLst/>
            <a:gdLst/>
            <a:ahLst/>
            <a:cxnLst/>
            <a:rect r="r" b="b" t="t" l="l"/>
            <a:pathLst>
              <a:path h="4540010" w="7614272">
                <a:moveTo>
                  <a:pt x="0" y="0"/>
                </a:moveTo>
                <a:lnTo>
                  <a:pt x="7614272" y="0"/>
                </a:lnTo>
                <a:lnTo>
                  <a:pt x="7614272" y="4540010"/>
                </a:lnTo>
                <a:lnTo>
                  <a:pt x="0" y="4540010"/>
                </a:lnTo>
                <a:lnTo>
                  <a:pt x="0" y="0"/>
                </a:lnTo>
                <a:close/>
              </a:path>
            </a:pathLst>
          </a:custGeom>
          <a:blipFill>
            <a:blip r:embed="rId5"/>
            <a:stretch>
              <a:fillRect l="0" t="0" r="0" b="0"/>
            </a:stretch>
          </a:blipFill>
        </p:spPr>
      </p:sp>
      <p:sp>
        <p:nvSpPr>
          <p:cNvPr name="TextBox 8" id="8"/>
          <p:cNvSpPr txBox="true"/>
          <p:nvPr/>
        </p:nvSpPr>
        <p:spPr>
          <a:xfrm rot="0">
            <a:off x="866892" y="1047750"/>
            <a:ext cx="6230135" cy="79537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Loading the Data</a:t>
            </a:r>
          </a:p>
        </p:txBody>
      </p:sp>
      <p:sp>
        <p:nvSpPr>
          <p:cNvPr name="TextBox 9" id="9"/>
          <p:cNvSpPr txBox="true"/>
          <p:nvPr/>
        </p:nvSpPr>
        <p:spPr>
          <a:xfrm rot="0">
            <a:off x="866892" y="2076002"/>
            <a:ext cx="6374858" cy="1233127"/>
          </a:xfrm>
          <a:prstGeom prst="rect">
            <a:avLst/>
          </a:prstGeom>
        </p:spPr>
        <p:txBody>
          <a:bodyPr anchor="t" rtlCol="false" tIns="0" lIns="0" bIns="0" rIns="0">
            <a:spAutoFit/>
          </a:bodyPr>
          <a:lstStyle/>
          <a:p>
            <a:pPr algn="just">
              <a:lnSpc>
                <a:spcPts val="2474"/>
              </a:lnSpc>
            </a:pPr>
            <a:r>
              <a:rPr lang="en-US" sz="1903" spc="114">
                <a:solidFill>
                  <a:srgbClr val="0F0E0E"/>
                </a:solidFill>
                <a:latin typeface="Poppins"/>
                <a:ea typeface="Poppins"/>
                <a:cs typeface="Poppins"/>
                <a:sym typeface="Poppins"/>
              </a:rPr>
              <a:t>The dataset was loaded using the pandas library, which provides powerful data manipulation capabilities. For this project, a CSV file containing Twitter data.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0">
            <a:off x="-1955501" y="-86345"/>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5872637" y="9258300"/>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444011" y="3026435"/>
            <a:ext cx="9925208" cy="5644962"/>
          </a:xfrm>
          <a:custGeom>
            <a:avLst/>
            <a:gdLst/>
            <a:ahLst/>
            <a:cxnLst/>
            <a:rect r="r" b="b" t="t" l="l"/>
            <a:pathLst>
              <a:path h="5644962" w="9925208">
                <a:moveTo>
                  <a:pt x="0" y="0"/>
                </a:moveTo>
                <a:lnTo>
                  <a:pt x="9925207" y="0"/>
                </a:lnTo>
                <a:lnTo>
                  <a:pt x="9925207" y="5644962"/>
                </a:lnTo>
                <a:lnTo>
                  <a:pt x="0" y="5644962"/>
                </a:lnTo>
                <a:lnTo>
                  <a:pt x="0" y="0"/>
                </a:lnTo>
                <a:close/>
              </a:path>
            </a:pathLst>
          </a:custGeom>
          <a:blipFill>
            <a:blip r:embed="rId4"/>
            <a:stretch>
              <a:fillRect l="0" t="0" r="0" b="0"/>
            </a:stretch>
          </a:blipFill>
        </p:spPr>
      </p:sp>
      <p:sp>
        <p:nvSpPr>
          <p:cNvPr name="TextBox 7" id="7"/>
          <p:cNvSpPr txBox="true"/>
          <p:nvPr/>
        </p:nvSpPr>
        <p:spPr>
          <a:xfrm rot="0">
            <a:off x="822443" y="1477566"/>
            <a:ext cx="6621568" cy="79639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Cleaning the Data</a:t>
            </a:r>
          </a:p>
        </p:txBody>
      </p:sp>
      <p:sp>
        <p:nvSpPr>
          <p:cNvPr name="TextBox 8" id="8"/>
          <p:cNvSpPr txBox="true"/>
          <p:nvPr/>
        </p:nvSpPr>
        <p:spPr>
          <a:xfrm rot="0">
            <a:off x="1028700" y="2988335"/>
            <a:ext cx="5512088" cy="48907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To prepare the data for sentiment analysis, we implemented a clean_text function that removes unnecessary elements from the text to focus on meaningful content. This function cleans the data by removing URLs, which could add noise, and strips away non-alphabetic characters and numbers, ensuring that only relevant words remain. Additionally, user mentions and hashtags are excluded, as they don’t contribute directly to the sentiment of the tweets. By applying this function, we create a cleaned version of the tweet content, making it more suitable for sentiment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21011021" y="3070173"/>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6316289" y="-110722"/>
            <a:ext cx="2978563" cy="1634486"/>
          </a:xfrm>
          <a:custGeom>
            <a:avLst/>
            <a:gdLst/>
            <a:ahLst/>
            <a:cxnLst/>
            <a:rect r="r" b="b" t="t" l="l"/>
            <a:pathLst>
              <a:path h="1634486" w="2978563">
                <a:moveTo>
                  <a:pt x="0" y="0"/>
                </a:moveTo>
                <a:lnTo>
                  <a:pt x="2978563" y="0"/>
                </a:lnTo>
                <a:lnTo>
                  <a:pt x="2978563"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62891" y="3835948"/>
            <a:ext cx="11301259" cy="5777769"/>
          </a:xfrm>
          <a:custGeom>
            <a:avLst/>
            <a:gdLst/>
            <a:ahLst/>
            <a:cxnLst/>
            <a:rect r="r" b="b" t="t" l="l"/>
            <a:pathLst>
              <a:path h="5777769" w="11301259">
                <a:moveTo>
                  <a:pt x="0" y="0"/>
                </a:moveTo>
                <a:lnTo>
                  <a:pt x="11301259" y="0"/>
                </a:lnTo>
                <a:lnTo>
                  <a:pt x="11301259" y="5777769"/>
                </a:lnTo>
                <a:lnTo>
                  <a:pt x="0" y="5777769"/>
                </a:lnTo>
                <a:lnTo>
                  <a:pt x="0" y="0"/>
                </a:lnTo>
                <a:close/>
              </a:path>
            </a:pathLst>
          </a:custGeom>
          <a:blipFill>
            <a:blip r:embed="rId4"/>
            <a:stretch>
              <a:fillRect l="0" t="0" r="0" b="0"/>
            </a:stretch>
          </a:blipFill>
        </p:spPr>
      </p:sp>
      <p:sp>
        <p:nvSpPr>
          <p:cNvPr name="TextBox 7" id="7"/>
          <p:cNvSpPr txBox="true"/>
          <p:nvPr/>
        </p:nvSpPr>
        <p:spPr>
          <a:xfrm rot="0">
            <a:off x="1028700" y="727372"/>
            <a:ext cx="4868382" cy="79639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Tokenization</a:t>
            </a:r>
          </a:p>
        </p:txBody>
      </p:sp>
      <p:sp>
        <p:nvSpPr>
          <p:cNvPr name="TextBox 8" id="8"/>
          <p:cNvSpPr txBox="true"/>
          <p:nvPr/>
        </p:nvSpPr>
        <p:spPr>
          <a:xfrm rot="0">
            <a:off x="1028700" y="1854316"/>
            <a:ext cx="9400879" cy="1233127"/>
          </a:xfrm>
          <a:prstGeom prst="rect">
            <a:avLst/>
          </a:prstGeom>
        </p:spPr>
        <p:txBody>
          <a:bodyPr anchor="t" rtlCol="false" tIns="0" lIns="0" bIns="0" rIns="0">
            <a:spAutoFit/>
          </a:bodyPr>
          <a:lstStyle/>
          <a:p>
            <a:pPr algn="just">
              <a:lnSpc>
                <a:spcPts val="2474"/>
              </a:lnSpc>
            </a:pPr>
            <a:r>
              <a:rPr lang="en-US" sz="1903" spc="114">
                <a:solidFill>
                  <a:srgbClr val="0F0E0E"/>
                </a:solidFill>
                <a:latin typeface="Poppins"/>
                <a:ea typeface="Poppins"/>
                <a:cs typeface="Poppins"/>
                <a:sym typeface="Poppins"/>
              </a:rPr>
              <a:t>We used tokenization to break down the cleaned text into individual words (tokens), which is a key step for further analysis. The NLTK library was used to perform this process, allowing us to handle each word separately for more detailed sentiment analysis.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5400000">
            <a:off x="-21011021" y="3070173"/>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6316289" y="-110722"/>
            <a:ext cx="2978563" cy="1634486"/>
          </a:xfrm>
          <a:custGeom>
            <a:avLst/>
            <a:gdLst/>
            <a:ahLst/>
            <a:cxnLst/>
            <a:rect r="r" b="b" t="t" l="l"/>
            <a:pathLst>
              <a:path h="1634486" w="2978563">
                <a:moveTo>
                  <a:pt x="0" y="0"/>
                </a:moveTo>
                <a:lnTo>
                  <a:pt x="2978563" y="0"/>
                </a:lnTo>
                <a:lnTo>
                  <a:pt x="2978563" y="1634487"/>
                </a:lnTo>
                <a:lnTo>
                  <a:pt x="0" y="16344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010648" y="2165554"/>
            <a:ext cx="8034931" cy="5955893"/>
          </a:xfrm>
          <a:custGeom>
            <a:avLst/>
            <a:gdLst/>
            <a:ahLst/>
            <a:cxnLst/>
            <a:rect r="r" b="b" t="t" l="l"/>
            <a:pathLst>
              <a:path h="5955893" w="8034931">
                <a:moveTo>
                  <a:pt x="0" y="0"/>
                </a:moveTo>
                <a:lnTo>
                  <a:pt x="8034931" y="0"/>
                </a:lnTo>
                <a:lnTo>
                  <a:pt x="8034931" y="5955892"/>
                </a:lnTo>
                <a:lnTo>
                  <a:pt x="0" y="5955892"/>
                </a:lnTo>
                <a:lnTo>
                  <a:pt x="0" y="0"/>
                </a:lnTo>
                <a:close/>
              </a:path>
            </a:pathLst>
          </a:custGeom>
          <a:blipFill>
            <a:blip r:embed="rId4"/>
            <a:stretch>
              <a:fillRect l="0" t="0" r="0" b="0"/>
            </a:stretch>
          </a:blipFill>
        </p:spPr>
      </p:sp>
      <p:sp>
        <p:nvSpPr>
          <p:cNvPr name="TextBox 7" id="7"/>
          <p:cNvSpPr txBox="true"/>
          <p:nvPr/>
        </p:nvSpPr>
        <p:spPr>
          <a:xfrm rot="0">
            <a:off x="1028700" y="727372"/>
            <a:ext cx="6724696" cy="79639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Stopword Removal</a:t>
            </a:r>
          </a:p>
        </p:txBody>
      </p:sp>
      <p:sp>
        <p:nvSpPr>
          <p:cNvPr name="TextBox 8" id="8"/>
          <p:cNvSpPr txBox="true"/>
          <p:nvPr/>
        </p:nvSpPr>
        <p:spPr>
          <a:xfrm rot="0">
            <a:off x="1028700" y="3426373"/>
            <a:ext cx="6127155" cy="2147527"/>
          </a:xfrm>
          <a:prstGeom prst="rect">
            <a:avLst/>
          </a:prstGeom>
        </p:spPr>
        <p:txBody>
          <a:bodyPr anchor="t" rtlCol="false" tIns="0" lIns="0" bIns="0" rIns="0">
            <a:spAutoFit/>
          </a:bodyPr>
          <a:lstStyle/>
          <a:p>
            <a:pPr algn="just">
              <a:lnSpc>
                <a:spcPts val="2474"/>
              </a:lnSpc>
            </a:pPr>
            <a:r>
              <a:rPr lang="en-US" sz="1903" spc="114">
                <a:solidFill>
                  <a:srgbClr val="0F0E0E"/>
                </a:solidFill>
                <a:latin typeface="Poppins"/>
                <a:ea typeface="Poppins"/>
                <a:cs typeface="Poppins"/>
                <a:sym typeface="Poppins"/>
              </a:rPr>
              <a:t>We removed stopwords, which are common words like "and" or "the" that don't add much meaning to the text. By filtering them out, we can focus on the more important words for sentiment analysis. Both English and Indonesian stopwords were removed using the NLTK library for more accurate results.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7F7"/>
        </a:solidFill>
      </p:bgPr>
    </p:bg>
    <p:spTree>
      <p:nvGrpSpPr>
        <p:cNvPr id="1" name=""/>
        <p:cNvGrpSpPr/>
        <p:nvPr/>
      </p:nvGrpSpPr>
      <p:grpSpPr>
        <a:xfrm>
          <a:off x="0" y="0"/>
          <a:ext cx="0" cy="0"/>
          <a:chOff x="0" y="0"/>
          <a:chExt cx="0" cy="0"/>
        </a:xfrm>
      </p:grpSpPr>
      <p:grpSp>
        <p:nvGrpSpPr>
          <p:cNvPr name="Group 2" id="2"/>
          <p:cNvGrpSpPr/>
          <p:nvPr/>
        </p:nvGrpSpPr>
        <p:grpSpPr>
          <a:xfrm rot="0">
            <a:off x="-13515292" y="9579693"/>
            <a:ext cx="42391962" cy="788601"/>
            <a:chOff x="0" y="0"/>
            <a:chExt cx="11164961" cy="207697"/>
          </a:xfrm>
        </p:grpSpPr>
        <p:sp>
          <p:nvSpPr>
            <p:cNvPr name="Freeform 3" id="3"/>
            <p:cNvSpPr/>
            <p:nvPr/>
          </p:nvSpPr>
          <p:spPr>
            <a:xfrm flipH="false" flipV="false" rot="0">
              <a:off x="0" y="0"/>
              <a:ext cx="11164961" cy="207697"/>
            </a:xfrm>
            <a:custGeom>
              <a:avLst/>
              <a:gdLst/>
              <a:ahLst/>
              <a:cxnLst/>
              <a:rect r="r" b="b" t="t" l="l"/>
              <a:pathLst>
                <a:path h="207697" w="11164961">
                  <a:moveTo>
                    <a:pt x="0" y="0"/>
                  </a:moveTo>
                  <a:lnTo>
                    <a:pt x="11164961" y="0"/>
                  </a:lnTo>
                  <a:lnTo>
                    <a:pt x="11164961" y="207697"/>
                  </a:lnTo>
                  <a:lnTo>
                    <a:pt x="0" y="207697"/>
                  </a:lnTo>
                  <a:close/>
                </a:path>
              </a:pathLst>
            </a:custGeom>
            <a:solidFill>
              <a:srgbClr val="FC0328"/>
            </a:solidFill>
          </p:spPr>
        </p:sp>
        <p:sp>
          <p:nvSpPr>
            <p:cNvPr name="TextBox 4" id="4"/>
            <p:cNvSpPr txBox="true"/>
            <p:nvPr/>
          </p:nvSpPr>
          <p:spPr>
            <a:xfrm>
              <a:off x="0" y="9525"/>
              <a:ext cx="11164961" cy="198172"/>
            </a:xfrm>
            <a:prstGeom prst="rect">
              <a:avLst/>
            </a:prstGeom>
          </p:spPr>
          <p:txBody>
            <a:bodyPr anchor="ctr" rtlCol="false" tIns="50800" lIns="50800" bIns="50800" rIns="50800"/>
            <a:lstStyle/>
            <a:p>
              <a:pPr algn="ctr">
                <a:lnSpc>
                  <a:spcPts val="2624"/>
                </a:lnSpc>
              </a:pPr>
            </a:p>
          </p:txBody>
        </p:sp>
      </p:grpSp>
      <p:sp>
        <p:nvSpPr>
          <p:cNvPr name="Freeform 5" id="5"/>
          <p:cNvSpPr/>
          <p:nvPr/>
        </p:nvSpPr>
        <p:spPr>
          <a:xfrm flipH="false" flipV="false" rot="0">
            <a:off x="-1200517" y="-434380"/>
            <a:ext cx="2978563" cy="1634486"/>
          </a:xfrm>
          <a:custGeom>
            <a:avLst/>
            <a:gdLst/>
            <a:ahLst/>
            <a:cxnLst/>
            <a:rect r="r" b="b" t="t" l="l"/>
            <a:pathLst>
              <a:path h="1634486" w="2978563">
                <a:moveTo>
                  <a:pt x="0" y="0"/>
                </a:moveTo>
                <a:lnTo>
                  <a:pt x="2978563" y="0"/>
                </a:lnTo>
                <a:lnTo>
                  <a:pt x="2978563" y="1634486"/>
                </a:lnTo>
                <a:lnTo>
                  <a:pt x="0" y="16344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895963" y="2127417"/>
            <a:ext cx="9183055" cy="5599017"/>
          </a:xfrm>
          <a:custGeom>
            <a:avLst/>
            <a:gdLst/>
            <a:ahLst/>
            <a:cxnLst/>
            <a:rect r="r" b="b" t="t" l="l"/>
            <a:pathLst>
              <a:path h="5599017" w="9183055">
                <a:moveTo>
                  <a:pt x="0" y="0"/>
                </a:moveTo>
                <a:lnTo>
                  <a:pt x="9183054" y="0"/>
                </a:lnTo>
                <a:lnTo>
                  <a:pt x="9183054" y="5599017"/>
                </a:lnTo>
                <a:lnTo>
                  <a:pt x="0" y="5599017"/>
                </a:lnTo>
                <a:lnTo>
                  <a:pt x="0" y="0"/>
                </a:lnTo>
                <a:close/>
              </a:path>
            </a:pathLst>
          </a:custGeom>
          <a:blipFill>
            <a:blip r:embed="rId4"/>
            <a:stretch>
              <a:fillRect l="0" t="0" r="-34371" b="0"/>
            </a:stretch>
          </a:blipFill>
        </p:spPr>
      </p:sp>
      <p:sp>
        <p:nvSpPr>
          <p:cNvPr name="TextBox 7" id="7"/>
          <p:cNvSpPr txBox="true"/>
          <p:nvPr/>
        </p:nvSpPr>
        <p:spPr>
          <a:xfrm rot="0">
            <a:off x="1028700" y="1331024"/>
            <a:ext cx="5557867" cy="796393"/>
          </a:xfrm>
          <a:prstGeom prst="rect">
            <a:avLst/>
          </a:prstGeom>
        </p:spPr>
        <p:txBody>
          <a:bodyPr anchor="t" rtlCol="false" tIns="0" lIns="0" bIns="0" rIns="0">
            <a:spAutoFit/>
          </a:bodyPr>
          <a:lstStyle/>
          <a:p>
            <a:pPr algn="l">
              <a:lnSpc>
                <a:spcPts val="5608"/>
              </a:lnSpc>
            </a:pPr>
            <a:r>
              <a:rPr lang="en-US" sz="5392" b="true">
                <a:solidFill>
                  <a:srgbClr val="FC0328"/>
                </a:solidFill>
                <a:latin typeface="Poppins Bold"/>
                <a:ea typeface="Poppins Bold"/>
                <a:cs typeface="Poppins Bold"/>
                <a:sym typeface="Poppins Bold"/>
              </a:rPr>
              <a:t>Lemmatization</a:t>
            </a:r>
          </a:p>
        </p:txBody>
      </p:sp>
      <p:sp>
        <p:nvSpPr>
          <p:cNvPr name="TextBox 8" id="8"/>
          <p:cNvSpPr txBox="true"/>
          <p:nvPr/>
        </p:nvSpPr>
        <p:spPr>
          <a:xfrm rot="0">
            <a:off x="1028700" y="3681712"/>
            <a:ext cx="6127155" cy="2452327"/>
          </a:xfrm>
          <a:prstGeom prst="rect">
            <a:avLst/>
          </a:prstGeom>
        </p:spPr>
        <p:txBody>
          <a:bodyPr anchor="t" rtlCol="false" tIns="0" lIns="0" bIns="0" rIns="0">
            <a:spAutoFit/>
          </a:bodyPr>
          <a:lstStyle/>
          <a:p>
            <a:pPr algn="just">
              <a:lnSpc>
                <a:spcPts val="2474"/>
              </a:lnSpc>
            </a:pPr>
            <a:r>
              <a:rPr lang="en-US" sz="1903" spc="114">
                <a:solidFill>
                  <a:srgbClr val="000000"/>
                </a:solidFill>
                <a:latin typeface="Poppins"/>
                <a:ea typeface="Poppins"/>
                <a:cs typeface="Poppins"/>
                <a:sym typeface="Poppins"/>
              </a:rPr>
              <a:t>Lemmatization was used to convert words to their base or root form, so different forms of the same word are treated as one. For example, "running" and "run" are considered the same, which helps in improving the accuracy of the sentiment analysis. This was done using the NLTK library's lemmatizer function.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DAGTI7keTa0</dc:identifier>
  <dcterms:modified xsi:type="dcterms:W3CDTF">2011-08-01T06:04:30Z</dcterms:modified>
  <cp:revision>1</cp:revision>
  <dc:title>SNA</dc:title>
</cp:coreProperties>
</file>

<file path=docProps/thumbnail.jpeg>
</file>